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62" r:id="rId7"/>
    <p:sldId id="263" r:id="rId8"/>
    <p:sldId id="264" r:id="rId9"/>
    <p:sldId id="260" r:id="rId10"/>
    <p:sldId id="261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58BCA-D08B-4D0A-BE86-FE062563554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48E38-9B51-45B7-8D8D-A7F9002E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48E38-9B51-45B7-8D8D-A7F9002EA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5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57A34-E5BE-B39B-FE41-56FE6560C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199603-39C0-256A-AB5C-58225349D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58AF51-23AE-99B0-3320-3F83DBC5C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2C1E3-9CDB-45C4-606D-2C76A24B0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48E38-9B51-45B7-8D8D-A7F9002EAA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3BED-20A4-4F37-3631-B4802D9B3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E2B11-9433-CDD8-12D1-540DE90A9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976044-B891-C744-9162-3558B39F1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6BDDC-F8A7-8814-5533-0B110CEAE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48E38-9B51-45B7-8D8D-A7F9002EAA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3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4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5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3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1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6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3A30C2F-8D9E-40E5-9D0A-00836E4363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9903EFD-E744-473E-AC33-D6EA78F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12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3381-3511-7BDB-B915-60ABB42F5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/>
              <a:t>Analyzing the Near-Infrared Spectra of M &amp; L Dwarfs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5F845-D249-CC9C-B79E-F0AA2A36B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32518"/>
            <a:ext cx="9753600" cy="1655762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Jackson Headon, Kiera Charley, Jorge Sanchez, Peter Smith, Marah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Brinjikji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, Dr. Jennifer Patience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4C848-38AE-B8E5-1BDD-B63AEC01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575" y="5685085"/>
            <a:ext cx="1237425" cy="1066826"/>
          </a:xfrm>
          <a:prstGeom prst="rect">
            <a:avLst/>
          </a:prstGeom>
        </p:spPr>
      </p:pic>
      <p:pic>
        <p:nvPicPr>
          <p:cNvPr id="5" name="Picture 4" descr="Arizona Space Grant Consortium Logos | Arizona Space Grant Consortium">
            <a:extLst>
              <a:ext uri="{FF2B5EF4-FFF2-40B4-BE49-F238E27FC236}">
                <a16:creationId xmlns:a16="http://schemas.microsoft.com/office/drawing/2014/main" id="{28D82B66-8562-739B-D535-EE7091932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8" y="5687623"/>
            <a:ext cx="701894" cy="10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2061-A5F6-B717-4917-C5FFD52A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344805"/>
            <a:ext cx="10515600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6856-FD64-7B2A-AF88-059771A41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" y="1459865"/>
            <a:ext cx="7137400" cy="302069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ea typeface="Verdana" panose="020B0604030504040204" pitchFamily="34" charset="0"/>
              </a:rPr>
              <a:t>B14: Bailer-Jones. C.A.L. (2014, </a:t>
            </a:r>
            <a:r>
              <a:rPr lang="en-US" sz="2800" dirty="0" err="1">
                <a:ea typeface="Verdana" panose="020B0604030504040204" pitchFamily="34" charset="0"/>
              </a:rPr>
              <a:t>ASlnC</a:t>
            </a:r>
            <a:r>
              <a:rPr lang="en-US" sz="2800" dirty="0">
                <a:ea typeface="Verdana" panose="020B0604030504040204" pitchFamily="34" charset="0"/>
              </a:rPr>
              <a:t>, 11,7)</a:t>
            </a:r>
          </a:p>
          <a:p>
            <a:endParaRPr lang="en-US" sz="2800" dirty="0">
              <a:ea typeface="Verdana" panose="020B0604030504040204" pitchFamily="34" charset="0"/>
            </a:endParaRPr>
          </a:p>
          <a:p>
            <a:r>
              <a:rPr lang="en-US" sz="2800" dirty="0">
                <a:ea typeface="Verdana" panose="020B0604030504040204" pitchFamily="34" charset="0"/>
              </a:rPr>
              <a:t>C05: Cushing, M.C., Rayner, J.T, &amp; Vacca, W.D. (2005, </a:t>
            </a:r>
            <a:r>
              <a:rPr lang="en-US" sz="2800" dirty="0" err="1">
                <a:ea typeface="Verdana" panose="020B0604030504040204" pitchFamily="34" charset="0"/>
              </a:rPr>
              <a:t>ApJ</a:t>
            </a:r>
            <a:r>
              <a:rPr lang="en-US" sz="2800" dirty="0">
                <a:ea typeface="Verdana" panose="020B0604030504040204" pitchFamily="34" charset="0"/>
              </a:rPr>
              <a:t>, 623, 1115)</a:t>
            </a:r>
            <a:br>
              <a:rPr lang="en-US" sz="2800" dirty="0">
                <a:ea typeface="Verdana" panose="020B0604030504040204" pitchFamily="34" charset="0"/>
              </a:rPr>
            </a:br>
            <a:br>
              <a:rPr lang="en-US" sz="2800" dirty="0">
                <a:ea typeface="Verdana" panose="020B0604030504040204" pitchFamily="34" charset="0"/>
              </a:rPr>
            </a:br>
            <a:r>
              <a:rPr lang="en-US" sz="2800" dirty="0">
                <a:ea typeface="Verdana" panose="020B0604030504040204" pitchFamily="34" charset="0"/>
              </a:rPr>
              <a:t>R09: Rayner, J.T., Cushing, M.C., &amp; Vacca, W.D. (2009, </a:t>
            </a:r>
            <a:r>
              <a:rPr lang="en-US" sz="2800" dirty="0" err="1">
                <a:ea typeface="Verdana" panose="020B0604030504040204" pitchFamily="34" charset="0"/>
              </a:rPr>
              <a:t>ApJS</a:t>
            </a:r>
            <a:r>
              <a:rPr lang="en-US" sz="2800" dirty="0">
                <a:ea typeface="Verdana" panose="020B0604030504040204" pitchFamily="34" charset="0"/>
              </a:rPr>
              <a:t>, 185, 289)</a:t>
            </a:r>
            <a:br>
              <a:rPr lang="en-US" sz="2800" dirty="0">
                <a:ea typeface="Verdana" panose="020B0604030504040204" pitchFamily="34" charset="0"/>
              </a:rPr>
            </a:br>
            <a:endParaRPr lang="en-US" sz="2800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A87C-DDFA-2AB9-CBC7-117FCE14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43205"/>
            <a:ext cx="10515600" cy="1325563"/>
          </a:xfrm>
        </p:spPr>
        <p:txBody>
          <a:bodyPr/>
          <a:lstStyle/>
          <a:p>
            <a:r>
              <a:rPr lang="en-US" sz="4000" dirty="0"/>
              <a:t>Background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DD87A-B6BB-75FE-554D-33F66FF4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59" y="4980464"/>
            <a:ext cx="10825481" cy="3755072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sz="2200" dirty="0">
                <a:ea typeface="Verdana" panose="020B0604030504040204" pitchFamily="34" charset="0"/>
              </a:rPr>
              <a:t>Light interacting with electrons raises the electron energy level within the atom</a:t>
            </a:r>
          </a:p>
          <a:p>
            <a:pPr fontAlgn="base">
              <a:lnSpc>
                <a:spcPct val="100000"/>
              </a:lnSpc>
            </a:pPr>
            <a:r>
              <a:rPr lang="en-US" sz="2200" dirty="0">
                <a:ea typeface="Verdana" panose="020B0604030504040204" pitchFamily="34" charset="0"/>
              </a:rPr>
              <a:t>Different atoms require alternate amounts of energy to raise electron levels</a:t>
            </a:r>
          </a:p>
          <a:p>
            <a:pPr fontAlgn="base">
              <a:lnSpc>
                <a:spcPct val="100000"/>
              </a:lnSpc>
            </a:pPr>
            <a:r>
              <a:rPr lang="en-US" sz="2200" dirty="0">
                <a:ea typeface="Verdana" panose="020B0604030504040204" pitchFamily="34" charset="0"/>
              </a:rPr>
              <a:t>Cooler atmospheres allow elements to exist in their neutral or less-ionized states</a:t>
            </a:r>
          </a:p>
          <a:p>
            <a:pPr marL="457200" lvl="1" indent="0" fontAlgn="base">
              <a:lnSpc>
                <a:spcPct val="100000"/>
              </a:lnSpc>
              <a:buNone/>
            </a:pPr>
            <a:endParaRPr lang="en-US" sz="1800" dirty="0">
              <a:ea typeface="Verdana" panose="020B0604030504040204" pitchFamily="34" charset="0"/>
            </a:endParaRPr>
          </a:p>
          <a:p>
            <a:pPr marL="391866" indent="-391866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2EEAB-1CB6-B258-70F3-075AF6E0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95" y="1336472"/>
            <a:ext cx="4830432" cy="3038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AF1AC6-89BD-AA6E-783A-83E460E17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506" y="1336471"/>
            <a:ext cx="6187575" cy="30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8E568C-490A-C0F6-829E-E035234F0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E2EA8-7405-E409-BBE1-E8840FD8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49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2E6BA-F427-17D1-AD8C-0D2568893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0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Motivation: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3E117-35D7-ABDA-9C46-99755773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77" y="1557618"/>
            <a:ext cx="3822189" cy="4152301"/>
          </a:xfrm>
        </p:spPr>
        <p:txBody>
          <a:bodyPr>
            <a:normAutofit fontScale="92500" lnSpcReduction="20000"/>
          </a:bodyPr>
          <a:lstStyle/>
          <a:p>
            <a:pPr marL="391866" indent="-391866" fontAlgn="base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Most stellar observations take place in the visible light spectrum (400-800 nm)</a:t>
            </a:r>
          </a:p>
          <a:p>
            <a:pPr marL="391866" indent="-391866" fontAlgn="base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M-stars exhibit some of the more prominent absorption line features</a:t>
            </a:r>
            <a:endParaRPr lang="en-US" dirty="0">
              <a:ea typeface="Verdana" panose="020B0604030504040204" pitchFamily="34" charset="0"/>
            </a:endParaRPr>
          </a:p>
          <a:p>
            <a:pPr marL="849066" lvl="1" indent="-391866" fontAlgn="base"/>
            <a:r>
              <a:rPr lang="en-US" dirty="0">
                <a:ea typeface="Verdana" panose="020B0604030504040204" pitchFamily="34" charset="0"/>
              </a:rPr>
              <a:t>Give off optical and infrared wavelengths</a:t>
            </a:r>
          </a:p>
          <a:p>
            <a:pPr marL="391866" indent="-391866" fontAlgn="base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L-dwarfs are significantly smaller and have cooler temperatures, making their absorption spectra much more difficult to detect in the optical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D0A75-406C-B3A4-72CB-AC70F45C7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575" y="5685085"/>
            <a:ext cx="1237425" cy="10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0003D-04A2-320F-B14D-35A4E611F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12B25-565B-F200-58E5-7CCA01A8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43205"/>
            <a:ext cx="10515600" cy="1325563"/>
          </a:xfrm>
        </p:spPr>
        <p:txBody>
          <a:bodyPr/>
          <a:lstStyle/>
          <a:p>
            <a:r>
              <a:rPr lang="en-US" sz="4000" dirty="0"/>
              <a:t>Goals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F00B-E861-A11F-0606-53FABBB5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39" y="1272064"/>
            <a:ext cx="4498341" cy="5342731"/>
          </a:xfrm>
        </p:spPr>
        <p:txBody>
          <a:bodyPr>
            <a:normAutofit/>
          </a:bodyPr>
          <a:lstStyle/>
          <a:p>
            <a:pPr marL="457200" lvl="1" indent="0" fontAlgn="base">
              <a:lnSpc>
                <a:spcPct val="100000"/>
              </a:lnSpc>
              <a:buNone/>
            </a:pPr>
            <a:endParaRPr lang="en-US" sz="1800" dirty="0">
              <a:ea typeface="Verdana" panose="020B0604030504040204" pitchFamily="34" charset="0"/>
            </a:endParaRPr>
          </a:p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200" b="1" dirty="0"/>
              <a:t>Observe how absorption lines vary as a function of temperature between M and L-dwarfs</a:t>
            </a:r>
          </a:p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200" b="1" dirty="0"/>
              <a:t>Determine what specific elements dominate the stars’ composition</a:t>
            </a:r>
          </a:p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2200" b="1" dirty="0"/>
              <a:t>Understand what their features tell us about their development</a:t>
            </a:r>
          </a:p>
          <a:p>
            <a:pPr fontAlgn="base">
              <a:lnSpc>
                <a:spcPct val="100000"/>
              </a:lnSpc>
            </a:pPr>
            <a:endParaRPr lang="en-US" sz="2200" b="1" dirty="0"/>
          </a:p>
          <a:p>
            <a:pPr fontAlgn="base">
              <a:lnSpc>
                <a:spcPct val="100000"/>
              </a:lnSpc>
            </a:pPr>
            <a:endParaRPr lang="en-US" sz="2200" dirty="0"/>
          </a:p>
          <a:p>
            <a:pPr fontAlgn="base">
              <a:lnSpc>
                <a:spcPct val="100000"/>
              </a:lnSpc>
            </a:pPr>
            <a:endParaRPr lang="en-US" sz="1800" dirty="0"/>
          </a:p>
          <a:p>
            <a:pPr fontAlgn="base">
              <a:lnSpc>
                <a:spcPct val="100000"/>
              </a:lnSpc>
            </a:pPr>
            <a:endParaRPr lang="en-US" sz="1800" dirty="0"/>
          </a:p>
          <a:p>
            <a:pPr fontAlgn="base">
              <a:lnSpc>
                <a:spcPct val="100000"/>
              </a:lnSpc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0968C-D8D8-BFDA-C0ED-C48B0522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863" y="519879"/>
            <a:ext cx="2883643" cy="2872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79338-92C4-442A-AD11-EC145DC1F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863" y="3557159"/>
            <a:ext cx="6738057" cy="2830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2600B1-E631-8193-6383-2D1DB85E7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190" y="470144"/>
            <a:ext cx="3442071" cy="27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47F92-5D04-C2B9-56C0-AF453899C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6A2A487-BB21-7969-4849-6B04E448087E}"/>
              </a:ext>
            </a:extLst>
          </p:cNvPr>
          <p:cNvSpPr/>
          <p:nvPr/>
        </p:nvSpPr>
        <p:spPr>
          <a:xfrm>
            <a:off x="6096000" y="776382"/>
            <a:ext cx="5985794" cy="5766900"/>
          </a:xfrm>
          <a:prstGeom prst="rect">
            <a:avLst/>
          </a:prstGeom>
          <a:solidFill>
            <a:srgbClr val="7C1A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0F501B-CF83-D674-C20F-7747A0C6F61E}"/>
              </a:ext>
            </a:extLst>
          </p:cNvPr>
          <p:cNvSpPr/>
          <p:nvPr/>
        </p:nvSpPr>
        <p:spPr>
          <a:xfrm>
            <a:off x="110206" y="776382"/>
            <a:ext cx="5898261" cy="5766900"/>
          </a:xfrm>
          <a:prstGeom prst="rect">
            <a:avLst/>
          </a:prstGeom>
          <a:solidFill>
            <a:srgbClr val="7C1A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E5E309-8641-8330-28FA-3B007FAC1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1" y="889000"/>
            <a:ext cx="5765572" cy="5534949"/>
          </a:xfrm>
          <a:prstGeom prst="rect">
            <a:avLst/>
          </a:prstGeom>
        </p:spPr>
      </p:pic>
      <p:pic>
        <p:nvPicPr>
          <p:cNvPr id="22" name="Content Placeholder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3F5906FB-7393-FD43-440B-F6B8F5103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69" y="889000"/>
            <a:ext cx="5834759" cy="55349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6366BCB-60E6-61BD-8137-74CC3B20E569}"/>
              </a:ext>
            </a:extLst>
          </p:cNvPr>
          <p:cNvSpPr txBox="1"/>
          <p:nvPr/>
        </p:nvSpPr>
        <p:spPr>
          <a:xfrm>
            <a:off x="1024157" y="314718"/>
            <a:ext cx="405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M-Dwarf Absorption Spectra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024077-D966-F42F-149A-0565AA4DB27F}"/>
              </a:ext>
            </a:extLst>
          </p:cNvPr>
          <p:cNvSpPr txBox="1"/>
          <p:nvPr/>
        </p:nvSpPr>
        <p:spPr>
          <a:xfrm>
            <a:off x="7252286" y="314717"/>
            <a:ext cx="405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L-Dwarf Absorption Spectra </a:t>
            </a:r>
          </a:p>
        </p:txBody>
      </p:sp>
    </p:spTree>
    <p:extLst>
      <p:ext uri="{BB962C8B-B14F-4D97-AF65-F5344CB8AC3E}">
        <p14:creationId xmlns:p14="http://schemas.microsoft.com/office/powerpoint/2010/main" val="395043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5D6E1B-E6AF-CABE-F00F-76D8A9D8D4F4}"/>
              </a:ext>
            </a:extLst>
          </p:cNvPr>
          <p:cNvSpPr/>
          <p:nvPr/>
        </p:nvSpPr>
        <p:spPr>
          <a:xfrm>
            <a:off x="3946592" y="145540"/>
            <a:ext cx="8164128" cy="6545381"/>
          </a:xfrm>
          <a:prstGeom prst="rect">
            <a:avLst/>
          </a:prstGeom>
          <a:solidFill>
            <a:srgbClr val="7C1A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D675-2D92-357E-F53D-2E89D731F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798" y="306544"/>
            <a:ext cx="7904952" cy="624491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9CDA61-A443-47FC-5EBD-0548D0EC7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27" y="1515269"/>
            <a:ext cx="3315848" cy="5342731"/>
          </a:xfrm>
        </p:spPr>
        <p:txBody>
          <a:bodyPr>
            <a:normAutofit/>
          </a:bodyPr>
          <a:lstStyle/>
          <a:p>
            <a:pPr marL="457200" lvl="1" indent="0" fontAlgn="base">
              <a:lnSpc>
                <a:spcPct val="100000"/>
              </a:lnSpc>
              <a:buNone/>
            </a:pPr>
            <a:endParaRPr lang="en-US" sz="1800" dirty="0">
              <a:ea typeface="Verdana" panose="020B0604030504040204" pitchFamily="34" charset="0"/>
            </a:endParaRPr>
          </a:p>
          <a:p>
            <a:pPr fontAlgn="base">
              <a:lnSpc>
                <a:spcPct val="100000"/>
              </a:lnSpc>
            </a:pPr>
            <a:r>
              <a:rPr lang="en-US" sz="2200" dirty="0"/>
              <a:t>Comparison of </a:t>
            </a:r>
            <a:r>
              <a:rPr lang="en-US" sz="2200" dirty="0" err="1"/>
              <a:t>SpeX</a:t>
            </a:r>
            <a:r>
              <a:rPr lang="en-US" sz="2200" dirty="0"/>
              <a:t> standard model (red) vs. observed stellar object (blue)</a:t>
            </a:r>
          </a:p>
          <a:p>
            <a:pPr fontAlgn="base">
              <a:lnSpc>
                <a:spcPct val="100000"/>
              </a:lnSpc>
            </a:pPr>
            <a:r>
              <a:rPr lang="en-US" sz="2200" dirty="0"/>
              <a:t> Chi-Squared goodness of fit</a:t>
            </a:r>
            <a:endParaRPr lang="en-US" sz="1800" dirty="0"/>
          </a:p>
          <a:p>
            <a:pPr fontAlgn="base">
              <a:lnSpc>
                <a:spcPct val="100000"/>
              </a:lnSpc>
            </a:pPr>
            <a:endParaRPr lang="en-US" sz="2200" dirty="0"/>
          </a:p>
          <a:p>
            <a:pPr fontAlgn="base">
              <a:lnSpc>
                <a:spcPct val="100000"/>
              </a:lnSpc>
            </a:pPr>
            <a:endParaRPr lang="en-US" sz="1800" dirty="0"/>
          </a:p>
          <a:p>
            <a:pPr fontAlgn="base">
              <a:lnSpc>
                <a:spcPct val="100000"/>
              </a:lnSpc>
            </a:pPr>
            <a:endParaRPr lang="en-US" sz="1800" dirty="0"/>
          </a:p>
          <a:p>
            <a:pPr fontAlgn="base">
              <a:lnSpc>
                <a:spcPct val="100000"/>
              </a:lnSpc>
            </a:pP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06072-F52E-B488-FE0A-8238A073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4564928"/>
            <a:ext cx="3746342" cy="11811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0285C19-FBF6-4DD8-043A-0417C43CAF3A}"/>
              </a:ext>
            </a:extLst>
          </p:cNvPr>
          <p:cNvSpPr txBox="1">
            <a:spLocks/>
          </p:cNvSpPr>
          <p:nvPr/>
        </p:nvSpPr>
        <p:spPr>
          <a:xfrm>
            <a:off x="269240" y="243205"/>
            <a:ext cx="38175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Applying Data:</a:t>
            </a:r>
          </a:p>
        </p:txBody>
      </p:sp>
      <p:sp>
        <p:nvSpPr>
          <p:cNvPr id="33" name="Frame 32">
            <a:extLst>
              <a:ext uri="{FF2B5EF4-FFF2-40B4-BE49-F238E27FC236}">
                <a16:creationId xmlns:a16="http://schemas.microsoft.com/office/drawing/2014/main" id="{54F59672-1FD2-1F9D-23B6-44F5E2E45152}"/>
              </a:ext>
            </a:extLst>
          </p:cNvPr>
          <p:cNvSpPr/>
          <p:nvPr/>
        </p:nvSpPr>
        <p:spPr>
          <a:xfrm>
            <a:off x="4375359" y="2261179"/>
            <a:ext cx="2611120" cy="2052320"/>
          </a:xfrm>
          <a:prstGeom prst="frame">
            <a:avLst>
              <a:gd name="adj1" fmla="val 29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217A-8721-285E-BD02-33BAFADF133B}"/>
              </a:ext>
            </a:extLst>
          </p:cNvPr>
          <p:cNvSpPr/>
          <p:nvPr/>
        </p:nvSpPr>
        <p:spPr>
          <a:xfrm>
            <a:off x="5730240" y="863600"/>
            <a:ext cx="6045200" cy="5577840"/>
          </a:xfrm>
          <a:prstGeom prst="rect">
            <a:avLst/>
          </a:prstGeom>
          <a:solidFill>
            <a:srgbClr val="7C1A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CCC4F-A7F0-4E00-46E9-766FEB3A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158" y="985520"/>
            <a:ext cx="5889204" cy="53407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C45AF1-CEDD-47EB-B851-D2902A17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10979"/>
            <a:ext cx="10515600" cy="1325563"/>
          </a:xfrm>
        </p:spPr>
        <p:txBody>
          <a:bodyPr/>
          <a:lstStyle/>
          <a:p>
            <a:r>
              <a:rPr lang="en-US" sz="4000" dirty="0"/>
              <a:t>Why do we study this?</a:t>
            </a:r>
            <a:r>
              <a:rPr lang="en-US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7CA5FD-F83E-2213-09A3-3ECD5B40234F}"/>
              </a:ext>
            </a:extLst>
          </p:cNvPr>
          <p:cNvSpPr txBox="1"/>
          <p:nvPr/>
        </p:nvSpPr>
        <p:spPr>
          <a:xfrm>
            <a:off x="6786880" y="439928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D53ACA-C1B7-1E17-CB12-F29FD36ECB22}"/>
              </a:ext>
            </a:extLst>
          </p:cNvPr>
          <p:cNvSpPr txBox="1"/>
          <p:nvPr/>
        </p:nvSpPr>
        <p:spPr>
          <a:xfrm>
            <a:off x="7061200" y="229707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NaI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2CF7D7-78B8-B3D4-29FA-9D5429CA104B}"/>
              </a:ext>
            </a:extLst>
          </p:cNvPr>
          <p:cNvSpPr txBox="1"/>
          <p:nvPr/>
        </p:nvSpPr>
        <p:spPr>
          <a:xfrm>
            <a:off x="7240798" y="419159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FeH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1B5ED7-04E4-98D2-EFDE-9695A2BFA466}"/>
              </a:ext>
            </a:extLst>
          </p:cNvPr>
          <p:cNvSpPr txBox="1"/>
          <p:nvPr/>
        </p:nvSpPr>
        <p:spPr>
          <a:xfrm>
            <a:off x="9157756" y="4879089"/>
            <a:ext cx="159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FB9B75-E8CE-C33F-FAC3-F5CCC9D19301}"/>
              </a:ext>
            </a:extLst>
          </p:cNvPr>
          <p:cNvSpPr txBox="1"/>
          <p:nvPr/>
        </p:nvSpPr>
        <p:spPr>
          <a:xfrm>
            <a:off x="10370078" y="51856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NaI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C7D1B1-261A-9AF4-CCB5-DFC4EE476C7C}"/>
              </a:ext>
            </a:extLst>
          </p:cNvPr>
          <p:cNvSpPr txBox="1"/>
          <p:nvPr/>
        </p:nvSpPr>
        <p:spPr>
          <a:xfrm>
            <a:off x="320040" y="1727498"/>
            <a:ext cx="428244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1866" indent="-391866" fontAlgn="base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Cooler stars allow for more prominent absorption features within near-infrared</a:t>
            </a:r>
          </a:p>
          <a:p>
            <a:pPr marL="391866" indent="-391866" fontAlgn="base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Leads to greater variation of molecules present in the spectra at these wavelengths</a:t>
            </a:r>
          </a:p>
          <a:p>
            <a:pPr marL="391866" indent="-391866" fontAlgn="base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Discover new absorption features as we shift between stellar boundaries!</a:t>
            </a:r>
          </a:p>
          <a:p>
            <a:pPr marL="849066" lvl="1" indent="-391866" fontAlgn="base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Ex: Lithium bands present in L-dwarfs but not M-dwarfs</a:t>
            </a:r>
          </a:p>
          <a:p>
            <a:pPr marL="391866" indent="-391866" fontAlgn="base">
              <a:buFont typeface="Arial" panose="020B0604020202020204" pitchFamily="34" charset="0"/>
              <a:buChar char="•"/>
            </a:pPr>
            <a:endParaRPr lang="en-US" sz="2400" dirty="0">
              <a:ea typeface="Verdana" panose="020B0604030504040204" pitchFamily="34" charset="0"/>
            </a:endParaRPr>
          </a:p>
          <a:p>
            <a:pPr marL="391866" indent="-391866" fontAlgn="base">
              <a:buFont typeface="Arial" panose="020B0604020202020204" pitchFamily="34" charset="0"/>
              <a:buChar char="•"/>
            </a:pPr>
            <a:endParaRPr lang="en-US" sz="2400" dirty="0">
              <a:ea typeface="Verdana" panose="020B0604030504040204" pitchFamily="34" charset="0"/>
            </a:endParaRPr>
          </a:p>
          <a:p>
            <a:pPr marL="391866" indent="-391866" fontAlgn="base">
              <a:buFont typeface="Arial" panose="020B0604020202020204" pitchFamily="34" charset="0"/>
              <a:buChar char="•"/>
            </a:pPr>
            <a:endParaRPr lang="en-US" sz="2400" dirty="0">
              <a:ea typeface="Verdana" panose="020B0604030504040204" pitchFamily="34" charset="0"/>
            </a:endParaRPr>
          </a:p>
          <a:p>
            <a:pPr marL="391866" indent="-391866" fontAlgn="base">
              <a:buFont typeface="Arial" panose="020B0604020202020204" pitchFamily="34" charset="0"/>
              <a:buChar char="•"/>
            </a:pPr>
            <a:endParaRPr lang="en-US" sz="24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0128F4-2B31-20D2-CE72-0B385744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88" r="30009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906B2F-DEE3-1EC9-B0B7-7CA14B19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" y="10096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Future Steps: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17973C-6178-C18F-88B1-D9815CE25A06}"/>
              </a:ext>
            </a:extLst>
          </p:cNvPr>
          <p:cNvSpPr txBox="1">
            <a:spLocks/>
          </p:cNvSpPr>
          <p:nvPr/>
        </p:nvSpPr>
        <p:spPr>
          <a:xfrm>
            <a:off x="299717" y="1631560"/>
            <a:ext cx="3822189" cy="485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fontAlgn="base"/>
            <a:endParaRPr lang="en-US" sz="1900" dirty="0"/>
          </a:p>
          <a:p>
            <a:pPr fontAlgn="base"/>
            <a:r>
              <a:rPr lang="en-US" sz="2200" dirty="0"/>
              <a:t>Prominent absorption features within near-infrared bands dependent on the temperature of the star</a:t>
            </a:r>
          </a:p>
          <a:p>
            <a:pPr fontAlgn="base"/>
            <a:r>
              <a:rPr lang="en-US" sz="2200" dirty="0"/>
              <a:t>Further analyze atmospheric composition and compare them to M and L-dwarf companions</a:t>
            </a:r>
          </a:p>
          <a:p>
            <a:pPr fontAlgn="base"/>
            <a:r>
              <a:rPr lang="en-US" sz="2200" dirty="0"/>
              <a:t>Same system M and L-dwarfs will determine formation and migration patterns histories</a:t>
            </a:r>
          </a:p>
          <a:p>
            <a:pPr fontAlgn="base"/>
            <a:endParaRPr lang="en-US" sz="1900" dirty="0"/>
          </a:p>
          <a:p>
            <a:pPr fontAlgn="base"/>
            <a:endParaRPr lang="en-US" sz="1900" dirty="0"/>
          </a:p>
          <a:p>
            <a:pPr fontAlgn="base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923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Red Dwarf Star: The Coolest, the Smallest, and the Last One Shining - The  Planets">
            <a:extLst>
              <a:ext uri="{FF2B5EF4-FFF2-40B4-BE49-F238E27FC236}">
                <a16:creationId xmlns:a16="http://schemas.microsoft.com/office/drawing/2014/main" id="{AE9EBC57-9174-6B06-41A9-BF168F49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2" b="1217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498005-7BC2-9F73-E11B-137D6B6220FD}"/>
              </a:ext>
            </a:extLst>
          </p:cNvPr>
          <p:cNvSpPr txBox="1">
            <a:spLocks/>
          </p:cNvSpPr>
          <p:nvPr/>
        </p:nvSpPr>
        <p:spPr>
          <a:xfrm>
            <a:off x="3845560" y="2133600"/>
            <a:ext cx="450088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86322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43EF65EA-C969-45ED-A8B8-9AAFDA888B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6B6125-BC96-4E9B-A61C-C91C7AC653DB}"/>
</file>

<file path=customXml/itemProps3.xml><?xml version="1.0" encoding="utf-8"?>
<ds:datastoreItem xmlns:ds="http://schemas.openxmlformats.org/officeDocument/2006/customXml" ds:itemID="{0FCED937-BE3E-4B2B-BCCC-AB97C3527F18}">
  <ds:schemaRefs>
    <ds:schemaRef ds:uri="http://purl.org/dc/dcmitype/"/>
    <ds:schemaRef ds:uri="fc27f61c-609e-4e78-b8cd-bdc4f3686ee5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366</Words>
  <Application>Microsoft Office PowerPoint</Application>
  <PresentationFormat>Widescreen</PresentationFormat>
  <Paragraphs>54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Verdana</vt:lpstr>
      <vt:lpstr>Office Theme</vt:lpstr>
      <vt:lpstr>Analyzing the Near-Infrared Spectra of M &amp; L Dwarfs</vt:lpstr>
      <vt:lpstr>Background:</vt:lpstr>
      <vt:lpstr>Motivation:</vt:lpstr>
      <vt:lpstr>Goals:</vt:lpstr>
      <vt:lpstr>PowerPoint Presentation</vt:lpstr>
      <vt:lpstr>PowerPoint Presentation</vt:lpstr>
      <vt:lpstr>Why do we study this?:</vt:lpstr>
      <vt:lpstr>Future Steps: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Jackson Headon (Student)</dc:creator>
  <cp:lastModifiedBy>Jackson Headon (Student)</cp:lastModifiedBy>
  <cp:revision>4</cp:revision>
  <dcterms:created xsi:type="dcterms:W3CDTF">2025-04-04T18:56:49Z</dcterms:created>
  <dcterms:modified xsi:type="dcterms:W3CDTF">2025-04-05T04:53:19Z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